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A5DB06-DA10-4505-91FE-B6429DB84A47}"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BD80E-D1F7-4D06-9859-65CD0ED5B6BA}" type="slidenum">
              <a:rPr lang="en-US" smtClean="0"/>
              <a:t>‹#›</a:t>
            </a:fld>
            <a:endParaRPr lang="en-US"/>
          </a:p>
        </p:txBody>
      </p:sp>
    </p:spTree>
    <p:extLst>
      <p:ext uri="{BB962C8B-B14F-4D97-AF65-F5344CB8AC3E}">
        <p14:creationId xmlns:p14="http://schemas.microsoft.com/office/powerpoint/2010/main" val="2403480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A5DB06-DA10-4505-91FE-B6429DB84A47}"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BD80E-D1F7-4D06-9859-65CD0ED5B6BA}" type="slidenum">
              <a:rPr lang="en-US" smtClean="0"/>
              <a:t>‹#›</a:t>
            </a:fld>
            <a:endParaRPr lang="en-US"/>
          </a:p>
        </p:txBody>
      </p:sp>
    </p:spTree>
    <p:extLst>
      <p:ext uri="{BB962C8B-B14F-4D97-AF65-F5344CB8AC3E}">
        <p14:creationId xmlns:p14="http://schemas.microsoft.com/office/powerpoint/2010/main" val="396780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A5DB06-DA10-4505-91FE-B6429DB84A47}"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BD80E-D1F7-4D06-9859-65CD0ED5B6BA}" type="slidenum">
              <a:rPr lang="en-US" smtClean="0"/>
              <a:t>‹#›</a:t>
            </a:fld>
            <a:endParaRPr lang="en-US"/>
          </a:p>
        </p:txBody>
      </p:sp>
    </p:spTree>
    <p:extLst>
      <p:ext uri="{BB962C8B-B14F-4D97-AF65-F5344CB8AC3E}">
        <p14:creationId xmlns:p14="http://schemas.microsoft.com/office/powerpoint/2010/main" val="3022473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A5DB06-DA10-4505-91FE-B6429DB84A47}"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BD80E-D1F7-4D06-9859-65CD0ED5B6BA}" type="slidenum">
              <a:rPr lang="en-US" smtClean="0"/>
              <a:t>‹#›</a:t>
            </a:fld>
            <a:endParaRPr lang="en-US"/>
          </a:p>
        </p:txBody>
      </p:sp>
    </p:spTree>
    <p:extLst>
      <p:ext uri="{BB962C8B-B14F-4D97-AF65-F5344CB8AC3E}">
        <p14:creationId xmlns:p14="http://schemas.microsoft.com/office/powerpoint/2010/main" val="1666606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A5DB06-DA10-4505-91FE-B6429DB84A47}"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BD80E-D1F7-4D06-9859-65CD0ED5B6BA}" type="slidenum">
              <a:rPr lang="en-US" smtClean="0"/>
              <a:t>‹#›</a:t>
            </a:fld>
            <a:endParaRPr lang="en-US"/>
          </a:p>
        </p:txBody>
      </p:sp>
    </p:spTree>
    <p:extLst>
      <p:ext uri="{BB962C8B-B14F-4D97-AF65-F5344CB8AC3E}">
        <p14:creationId xmlns:p14="http://schemas.microsoft.com/office/powerpoint/2010/main" val="1610267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A5DB06-DA10-4505-91FE-B6429DB84A47}"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BD80E-D1F7-4D06-9859-65CD0ED5B6BA}" type="slidenum">
              <a:rPr lang="en-US" smtClean="0"/>
              <a:t>‹#›</a:t>
            </a:fld>
            <a:endParaRPr lang="en-US"/>
          </a:p>
        </p:txBody>
      </p:sp>
    </p:spTree>
    <p:extLst>
      <p:ext uri="{BB962C8B-B14F-4D97-AF65-F5344CB8AC3E}">
        <p14:creationId xmlns:p14="http://schemas.microsoft.com/office/powerpoint/2010/main" val="1947587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A5DB06-DA10-4505-91FE-B6429DB84A47}" type="datetimeFigureOut">
              <a:rPr lang="en-US" smtClean="0"/>
              <a:t>9/24/2015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DBD80E-D1F7-4D06-9859-65CD0ED5B6BA}" type="slidenum">
              <a:rPr lang="en-US" smtClean="0"/>
              <a:t>‹#›</a:t>
            </a:fld>
            <a:endParaRPr lang="en-US"/>
          </a:p>
        </p:txBody>
      </p:sp>
    </p:spTree>
    <p:extLst>
      <p:ext uri="{BB962C8B-B14F-4D97-AF65-F5344CB8AC3E}">
        <p14:creationId xmlns:p14="http://schemas.microsoft.com/office/powerpoint/2010/main" val="47975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A5DB06-DA10-4505-91FE-B6429DB84A47}" type="datetimeFigureOut">
              <a:rPr lang="en-US" smtClean="0"/>
              <a:t>9/24/2015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DBD80E-D1F7-4D06-9859-65CD0ED5B6BA}" type="slidenum">
              <a:rPr lang="en-US" smtClean="0"/>
              <a:t>‹#›</a:t>
            </a:fld>
            <a:endParaRPr lang="en-US"/>
          </a:p>
        </p:txBody>
      </p:sp>
    </p:spTree>
    <p:extLst>
      <p:ext uri="{BB962C8B-B14F-4D97-AF65-F5344CB8AC3E}">
        <p14:creationId xmlns:p14="http://schemas.microsoft.com/office/powerpoint/2010/main" val="1598135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A5DB06-DA10-4505-91FE-B6429DB84A47}" type="datetimeFigureOut">
              <a:rPr lang="en-US" smtClean="0"/>
              <a:t>9/24/2015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DBD80E-D1F7-4D06-9859-65CD0ED5B6BA}" type="slidenum">
              <a:rPr lang="en-US" smtClean="0"/>
              <a:t>‹#›</a:t>
            </a:fld>
            <a:endParaRPr lang="en-US"/>
          </a:p>
        </p:txBody>
      </p:sp>
    </p:spTree>
    <p:extLst>
      <p:ext uri="{BB962C8B-B14F-4D97-AF65-F5344CB8AC3E}">
        <p14:creationId xmlns:p14="http://schemas.microsoft.com/office/powerpoint/2010/main" val="4069579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A5DB06-DA10-4505-91FE-B6429DB84A47}"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BD80E-D1F7-4D06-9859-65CD0ED5B6BA}" type="slidenum">
              <a:rPr lang="en-US" smtClean="0"/>
              <a:t>‹#›</a:t>
            </a:fld>
            <a:endParaRPr lang="en-US"/>
          </a:p>
        </p:txBody>
      </p:sp>
    </p:spTree>
    <p:extLst>
      <p:ext uri="{BB962C8B-B14F-4D97-AF65-F5344CB8AC3E}">
        <p14:creationId xmlns:p14="http://schemas.microsoft.com/office/powerpoint/2010/main" val="2097002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A5DB06-DA10-4505-91FE-B6429DB84A47}"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BD80E-D1F7-4D06-9859-65CD0ED5B6BA}" type="slidenum">
              <a:rPr lang="en-US" smtClean="0"/>
              <a:t>‹#›</a:t>
            </a:fld>
            <a:endParaRPr lang="en-US"/>
          </a:p>
        </p:txBody>
      </p:sp>
    </p:spTree>
    <p:extLst>
      <p:ext uri="{BB962C8B-B14F-4D97-AF65-F5344CB8AC3E}">
        <p14:creationId xmlns:p14="http://schemas.microsoft.com/office/powerpoint/2010/main" val="3053206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A5DB06-DA10-4505-91FE-B6429DB84A47}" type="datetimeFigureOut">
              <a:rPr lang="en-US" smtClean="0"/>
              <a:t>9/24/2015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BD80E-D1F7-4D06-9859-65CD0ED5B6BA}" type="slidenum">
              <a:rPr lang="en-US" smtClean="0"/>
              <a:t>‹#›</a:t>
            </a:fld>
            <a:endParaRPr lang="en-US"/>
          </a:p>
        </p:txBody>
      </p:sp>
    </p:spTree>
    <p:extLst>
      <p:ext uri="{BB962C8B-B14F-4D97-AF65-F5344CB8AC3E}">
        <p14:creationId xmlns:p14="http://schemas.microsoft.com/office/powerpoint/2010/main" val="1332581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lstStyle/>
          <a:p>
            <a:r>
              <a:rPr lang="en-US" dirty="0" smtClean="0"/>
              <a:t>Section 1.3 Do the Numbers Make Sense?</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476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14400"/>
            <a:ext cx="7391400" cy="3785652"/>
          </a:xfrm>
          <a:prstGeom prst="rect">
            <a:avLst/>
          </a:prstGeom>
          <a:noFill/>
        </p:spPr>
        <p:txBody>
          <a:bodyPr wrap="square" rtlCol="0">
            <a:spAutoFit/>
          </a:bodyPr>
          <a:lstStyle/>
          <a:p>
            <a:r>
              <a:rPr lang="en-US" sz="2400" dirty="0" smtClean="0"/>
              <a:t>Then, GM reported that Cadillac sales dropped 38% in January.  </a:t>
            </a:r>
          </a:p>
          <a:p>
            <a:endParaRPr lang="en-US" sz="2400" dirty="0"/>
          </a:p>
          <a:p>
            <a:r>
              <a:rPr lang="en-US" sz="2400" dirty="0" smtClean="0"/>
              <a:t>How could sales be so different between December and January? Could it be that some January sales were counted in the previous year’s total?  Just enough, say, to win by 222 cars?</a:t>
            </a:r>
          </a:p>
          <a:p>
            <a:endParaRPr lang="en-US" sz="2400" dirty="0"/>
          </a:p>
          <a:p>
            <a:r>
              <a:rPr lang="en-US" sz="2400" dirty="0" smtClean="0"/>
              <a:t>Yes, indeed. In May, GM confessed that it sold 4773 fewer </a:t>
            </a:r>
            <a:r>
              <a:rPr lang="en-US" sz="2400" dirty="0" err="1" smtClean="0"/>
              <a:t>Cadillacs</a:t>
            </a:r>
            <a:r>
              <a:rPr lang="en-US" sz="2400" dirty="0" smtClean="0"/>
              <a:t> in December than it had claimed.</a:t>
            </a:r>
            <a:endParaRPr lang="en-US" sz="2400" dirty="0"/>
          </a:p>
        </p:txBody>
      </p:sp>
    </p:spTree>
    <p:extLst>
      <p:ext uri="{BB962C8B-B14F-4D97-AF65-F5344CB8AC3E}">
        <p14:creationId xmlns:p14="http://schemas.microsoft.com/office/powerpoint/2010/main" val="299676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391400" cy="5262979"/>
          </a:xfrm>
          <a:prstGeom prst="rect">
            <a:avLst/>
          </a:prstGeom>
        </p:spPr>
        <p:txBody>
          <a:bodyPr wrap="square">
            <a:spAutoFit/>
          </a:bodyPr>
          <a:lstStyle/>
          <a:p>
            <a:pPr algn="ctr"/>
            <a:r>
              <a:rPr lang="en-US" sz="2400" u="sng" dirty="0" smtClean="0"/>
              <a:t>Example 1.24: Fake data </a:t>
            </a:r>
          </a:p>
          <a:p>
            <a:endParaRPr lang="en-US" sz="2400" dirty="0"/>
          </a:p>
          <a:p>
            <a:r>
              <a:rPr lang="en-US" sz="2400" dirty="0" smtClean="0"/>
              <a:t>This is part of an article on a cancer researcher who was accused of falsifying data. “One thing he did manage to finish was a summary paper dealing with the Minnesota mouse experiments. …That paper, cleared at [the Sloan-Kettering Institute] and accepted by the Journal of Experimental Medicine, contains a statistical table that is erroneous in such an elementary way that a bright grammar school pupil could catch the flaw. It lists 6 sets of 20 animals each with the percentages of successful takes. Although any percentage of 20 has to be a multiple of 5, the percentages </a:t>
            </a:r>
            <a:r>
              <a:rPr lang="en-US" sz="2400" dirty="0" err="1" smtClean="0"/>
              <a:t>Summerlin</a:t>
            </a:r>
            <a:r>
              <a:rPr lang="en-US" sz="2400" dirty="0" smtClean="0"/>
              <a:t> recorded were 53, 58, 63, 46, 48, and 67.” </a:t>
            </a:r>
            <a:endParaRPr lang="en-US" sz="2400" dirty="0"/>
          </a:p>
        </p:txBody>
      </p:sp>
    </p:spTree>
    <p:extLst>
      <p:ext uri="{BB962C8B-B14F-4D97-AF65-F5344CB8AC3E}">
        <p14:creationId xmlns:p14="http://schemas.microsoft.com/office/powerpoint/2010/main" val="577770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828800"/>
            <a:ext cx="7543800" cy="2246769"/>
          </a:xfrm>
          <a:prstGeom prst="rect">
            <a:avLst/>
          </a:prstGeom>
        </p:spPr>
        <p:txBody>
          <a:bodyPr wrap="square">
            <a:spAutoFit/>
          </a:bodyPr>
          <a:lstStyle/>
          <a:p>
            <a:pPr algn="ctr"/>
            <a:r>
              <a:rPr lang="en-US" sz="2800" b="1" u="sng" dirty="0" smtClean="0"/>
              <a:t>Are the numbers plausible? </a:t>
            </a:r>
          </a:p>
          <a:p>
            <a:endParaRPr lang="en-US" sz="2800" b="1" u="sng" dirty="0" smtClean="0"/>
          </a:p>
          <a:p>
            <a:r>
              <a:rPr lang="en-US" sz="2800" dirty="0" smtClean="0"/>
              <a:t>Sometimes you can detect suspicious numbers because they don't seem plausible.</a:t>
            </a:r>
          </a:p>
          <a:p>
            <a:endParaRPr lang="en-US" sz="2800" dirty="0"/>
          </a:p>
        </p:txBody>
      </p:sp>
    </p:spTree>
    <p:extLst>
      <p:ext uri="{BB962C8B-B14F-4D97-AF65-F5344CB8AC3E}">
        <p14:creationId xmlns:p14="http://schemas.microsoft.com/office/powerpoint/2010/main" val="590307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246017" y="533400"/>
                <a:ext cx="8382000" cy="5467266"/>
              </a:xfrm>
              <a:prstGeom prst="rect">
                <a:avLst/>
              </a:prstGeom>
            </p:spPr>
            <p:txBody>
              <a:bodyPr wrap="square">
                <a:spAutoFit/>
              </a:bodyPr>
              <a:lstStyle/>
              <a:p>
                <a:pPr algn="ctr"/>
                <a:r>
                  <a:rPr lang="en-US" sz="2400" u="sng" dirty="0" smtClean="0"/>
                  <a:t>Example 1.25: The abundant melon field </a:t>
                </a:r>
              </a:p>
              <a:p>
                <a:r>
                  <a:rPr lang="en-US" sz="2400" dirty="0" smtClean="0"/>
                  <a:t>The very respectable journal </a:t>
                </a:r>
                <a:r>
                  <a:rPr lang="en-US" sz="2400" i="1" dirty="0" smtClean="0"/>
                  <a:t>Science</a:t>
                </a:r>
                <a:r>
                  <a:rPr lang="en-US" sz="2400" dirty="0" smtClean="0"/>
                  <a:t>, in an article on insects that attack plants, mentioned a California field that produces 750,000 melons per acre. A reader responded, “I learned as a farm boy that an acre covers 43,560 square feet, so this remarkable field produces about 17 melons per square foot. If these are cantaloupes, with each fruit covering about 1 </a:t>
                </a:r>
                <a:r>
                  <a:rPr lang="en-US" sz="2400" dirty="0" err="1" smtClean="0"/>
                  <a:t>sq</a:t>
                </a:r>
                <a:r>
                  <a:rPr lang="en-US" sz="2400" dirty="0" smtClean="0"/>
                  <a:t> </a:t>
                </a:r>
                <a:r>
                  <a:rPr lang="en-US" sz="2400" dirty="0" err="1" smtClean="0"/>
                  <a:t>ft</a:t>
                </a:r>
                <a:r>
                  <a:rPr lang="en-US" sz="2400" dirty="0" smtClean="0"/>
                  <a:t>, I guess they must grow in a stack 17 deep.” </a:t>
                </a:r>
              </a:p>
              <a:p>
                <a:r>
                  <a:rPr lang="en-US" sz="2400" dirty="0" smtClean="0"/>
                  <a:t>Here is the calculation the reader did:</a:t>
                </a:r>
              </a:p>
              <a:p>
                <a:r>
                  <a:rPr lang="en-US" sz="2400" dirty="0"/>
                  <a:t>	</a:t>
                </a:r>
                <a:endParaRPr lang="en-US" sz="2400" dirty="0" smtClean="0"/>
              </a:p>
              <a:p>
                <a:r>
                  <a:rPr lang="en-US" sz="2400" dirty="0" smtClean="0"/>
                  <a:t>melons per square foot = </a:t>
                </a:r>
                <a14:m>
                  <m:oMath xmlns:m="http://schemas.openxmlformats.org/officeDocument/2006/math">
                    <m:f>
                      <m:fPr>
                        <m:ctrlPr>
                          <a:rPr lang="en-US" sz="2400" i="1" smtClean="0">
                            <a:latin typeface="Cambria Math"/>
                          </a:rPr>
                        </m:ctrlPr>
                      </m:fPr>
                      <m:num>
                        <m:r>
                          <a:rPr lang="en-US" sz="2400" b="0" i="1" smtClean="0">
                            <a:latin typeface="Cambria Math"/>
                          </a:rPr>
                          <m:t>𝑚𝑒𝑙𝑜𝑛𝑠</m:t>
                        </m:r>
                        <m:r>
                          <a:rPr lang="en-US" sz="2400" b="0" i="1" smtClean="0">
                            <a:latin typeface="Cambria Math"/>
                          </a:rPr>
                          <m:t> </m:t>
                        </m:r>
                        <m:r>
                          <a:rPr lang="en-US" sz="2400" b="0" i="1" smtClean="0">
                            <a:latin typeface="Cambria Math"/>
                          </a:rPr>
                          <m:t>𝑝𝑒𝑟</m:t>
                        </m:r>
                        <m:r>
                          <a:rPr lang="en-US" sz="2400" b="0" i="1" smtClean="0">
                            <a:latin typeface="Cambria Math"/>
                          </a:rPr>
                          <m:t> </m:t>
                        </m:r>
                        <m:r>
                          <a:rPr lang="en-US" sz="2400" b="0" i="1" smtClean="0">
                            <a:latin typeface="Cambria Math"/>
                          </a:rPr>
                          <m:t>𝑎𝑐𝑟𝑒</m:t>
                        </m:r>
                      </m:num>
                      <m:den>
                        <m:r>
                          <a:rPr lang="en-US" sz="2400" b="0" i="1" smtClean="0">
                            <a:latin typeface="Cambria Math"/>
                          </a:rPr>
                          <m:t>𝑠𝑞𝑢𝑎𝑟𝑒</m:t>
                        </m:r>
                        <m:r>
                          <a:rPr lang="en-US" sz="2400" b="0" i="1" smtClean="0">
                            <a:latin typeface="Cambria Math"/>
                          </a:rPr>
                          <m:t> </m:t>
                        </m:r>
                        <m:r>
                          <a:rPr lang="en-US" sz="2400" b="0" i="1" smtClean="0">
                            <a:latin typeface="Cambria Math"/>
                          </a:rPr>
                          <m:t>𝑓𝑒𝑒𝑡</m:t>
                        </m:r>
                        <m:r>
                          <a:rPr lang="en-US" sz="2400" b="0" i="1" smtClean="0">
                            <a:latin typeface="Cambria Math"/>
                          </a:rPr>
                          <m:t> </m:t>
                        </m:r>
                        <m:r>
                          <a:rPr lang="en-US" sz="2400" b="0" i="1" smtClean="0">
                            <a:latin typeface="Cambria Math"/>
                          </a:rPr>
                          <m:t>𝑝𝑒𝑟</m:t>
                        </m:r>
                        <m:r>
                          <a:rPr lang="en-US" sz="2400" b="0" i="1" smtClean="0">
                            <a:latin typeface="Cambria Math"/>
                          </a:rPr>
                          <m:t> </m:t>
                        </m:r>
                        <m:r>
                          <a:rPr lang="en-US" sz="2400" b="0" i="1" smtClean="0">
                            <a:latin typeface="Cambria Math"/>
                          </a:rPr>
                          <m:t>𝑎𝑐𝑟𝑒</m:t>
                        </m:r>
                      </m:den>
                    </m:f>
                  </m:oMath>
                </a14:m>
                <a:r>
                  <a:rPr lang="en-US" sz="2400" dirty="0" smtClean="0"/>
                  <a:t> = </a:t>
                </a:r>
                <a14:m>
                  <m:oMath xmlns:m="http://schemas.openxmlformats.org/officeDocument/2006/math">
                    <m:f>
                      <m:fPr>
                        <m:ctrlPr>
                          <a:rPr lang="en-US" sz="2400" i="1" dirty="0" smtClean="0">
                            <a:latin typeface="Cambria Math"/>
                          </a:rPr>
                        </m:ctrlPr>
                      </m:fPr>
                      <m:num>
                        <m:r>
                          <a:rPr lang="en-US" sz="2400" b="0" i="1" dirty="0" smtClean="0">
                            <a:latin typeface="Cambria Math"/>
                          </a:rPr>
                          <m:t>750,000</m:t>
                        </m:r>
                      </m:num>
                      <m:den>
                        <m:r>
                          <a:rPr lang="en-US" sz="2400" b="0" i="1" dirty="0" smtClean="0">
                            <a:latin typeface="Cambria Math"/>
                          </a:rPr>
                          <m:t>43,560</m:t>
                        </m:r>
                      </m:den>
                    </m:f>
                  </m:oMath>
                </a14:m>
                <a:r>
                  <a:rPr lang="en-US" sz="2400" dirty="0" smtClean="0"/>
                  <a:t> = 17.2 </a:t>
                </a:r>
              </a:p>
              <a:p>
                <a:endParaRPr lang="en-US" sz="2400" dirty="0"/>
              </a:p>
              <a:p>
                <a:r>
                  <a:rPr lang="en-US" sz="2400" dirty="0" smtClean="0"/>
                  <a:t>The editor, a bit embarrassed, replied that the correct figure was about 11,000 melons per acre. </a:t>
                </a:r>
                <a:endParaRPr lang="en-US" sz="2400" dirty="0"/>
              </a:p>
            </p:txBody>
          </p:sp>
        </mc:Choice>
        <mc:Fallback>
          <p:sp>
            <p:nvSpPr>
              <p:cNvPr id="2" name="Rectangle 1"/>
              <p:cNvSpPr>
                <a:spLocks noRot="1" noChangeAspect="1" noMove="1" noResize="1" noEditPoints="1" noAdjustHandles="1" noChangeArrowheads="1" noChangeShapeType="1" noTextEdit="1"/>
              </p:cNvSpPr>
              <p:nvPr/>
            </p:nvSpPr>
            <p:spPr>
              <a:xfrm>
                <a:off x="246017" y="533400"/>
                <a:ext cx="8382000" cy="5467266"/>
              </a:xfrm>
              <a:prstGeom prst="rect">
                <a:avLst/>
              </a:prstGeom>
              <a:blipFill rotWithShape="1">
                <a:blip r:embed="rId2"/>
                <a:stretch>
                  <a:fillRect l="-1091" t="-893" b="-1563"/>
                </a:stretch>
              </a:blipFill>
            </p:spPr>
            <p:txBody>
              <a:bodyPr/>
              <a:lstStyle/>
              <a:p>
                <a:r>
                  <a:rPr lang="en-US">
                    <a:noFill/>
                  </a:rPr>
                  <a:t> </a:t>
                </a:r>
              </a:p>
            </p:txBody>
          </p:sp>
        </mc:Fallback>
      </mc:AlternateContent>
    </p:spTree>
    <p:extLst>
      <p:ext uri="{BB962C8B-B14F-4D97-AF65-F5344CB8AC3E}">
        <p14:creationId xmlns:p14="http://schemas.microsoft.com/office/powerpoint/2010/main" val="74415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143000"/>
            <a:ext cx="6019800" cy="954107"/>
          </a:xfrm>
          <a:prstGeom prst="rect">
            <a:avLst/>
          </a:prstGeom>
          <a:noFill/>
        </p:spPr>
        <p:txBody>
          <a:bodyPr wrap="square" rtlCol="0">
            <a:spAutoFit/>
          </a:bodyPr>
          <a:lstStyle/>
          <a:p>
            <a:r>
              <a:rPr lang="en-US" sz="2800" dirty="0" smtClean="0"/>
              <a:t>Practice-</a:t>
            </a:r>
          </a:p>
          <a:p>
            <a:r>
              <a:rPr lang="en-US" sz="2800" dirty="0" smtClean="0"/>
              <a:t>Complete 1.50-1.54 on pages 49-50</a:t>
            </a:r>
            <a:endParaRPr lang="en-US" sz="2800" dirty="0"/>
          </a:p>
        </p:txBody>
      </p:sp>
    </p:spTree>
    <p:extLst>
      <p:ext uri="{BB962C8B-B14F-4D97-AF65-F5344CB8AC3E}">
        <p14:creationId xmlns:p14="http://schemas.microsoft.com/office/powerpoint/2010/main" val="1376507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685800"/>
            <a:ext cx="7315200" cy="3539430"/>
          </a:xfrm>
          <a:prstGeom prst="rect">
            <a:avLst/>
          </a:prstGeom>
        </p:spPr>
        <p:txBody>
          <a:bodyPr wrap="square">
            <a:spAutoFit/>
          </a:bodyPr>
          <a:lstStyle/>
          <a:p>
            <a:pPr algn="ctr"/>
            <a:r>
              <a:rPr lang="en-US" sz="2800" u="sng" dirty="0" smtClean="0"/>
              <a:t>Are the numbers too good to be true? </a:t>
            </a:r>
          </a:p>
          <a:p>
            <a:endParaRPr lang="en-US" sz="2800" dirty="0"/>
          </a:p>
          <a:p>
            <a:r>
              <a:rPr lang="en-US" sz="2800" dirty="0" smtClean="0"/>
              <a:t>We should be suspicious of numbers that seem too precise or regular.</a:t>
            </a:r>
          </a:p>
          <a:p>
            <a:endParaRPr lang="en-US" sz="2800" dirty="0"/>
          </a:p>
          <a:p>
            <a:r>
              <a:rPr lang="en-US" sz="2800" dirty="0" smtClean="0"/>
              <a:t>Lack of consistency can lead to suspicion of data. But too much precision or regularity can be suspicious as well. </a:t>
            </a:r>
            <a:endParaRPr lang="en-US" sz="2800" dirty="0"/>
          </a:p>
        </p:txBody>
      </p:sp>
    </p:spTree>
    <p:extLst>
      <p:ext uri="{BB962C8B-B14F-4D97-AF65-F5344CB8AC3E}">
        <p14:creationId xmlns:p14="http://schemas.microsoft.com/office/powerpoint/2010/main" val="9342159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33400"/>
            <a:ext cx="8839200" cy="4524315"/>
          </a:xfrm>
          <a:prstGeom prst="rect">
            <a:avLst/>
          </a:prstGeom>
        </p:spPr>
        <p:txBody>
          <a:bodyPr wrap="square">
            <a:spAutoFit/>
          </a:bodyPr>
          <a:lstStyle/>
          <a:p>
            <a:pPr algn="ctr"/>
            <a:r>
              <a:rPr lang="en-US" sz="2400" u="sng" dirty="0" smtClean="0"/>
              <a:t>Example 1.26 More fake data </a:t>
            </a:r>
          </a:p>
          <a:p>
            <a:endParaRPr lang="en-US" sz="2400" dirty="0"/>
          </a:p>
          <a:p>
            <a:r>
              <a:rPr lang="en-US" sz="2400" dirty="0" smtClean="0"/>
              <a:t>“</a:t>
            </a:r>
            <a:r>
              <a:rPr lang="en-US" sz="2400" dirty="0" err="1" smtClean="0"/>
              <a:t>Lasker</a:t>
            </a:r>
            <a:r>
              <a:rPr lang="en-US" sz="2400" dirty="0" smtClean="0"/>
              <a:t> had been asked to write a letter of support. But in reading two of </a:t>
            </a:r>
            <a:r>
              <a:rPr lang="en-US" sz="2400" dirty="0" err="1" smtClean="0"/>
              <a:t>Slutsky’s</a:t>
            </a:r>
            <a:r>
              <a:rPr lang="en-US" sz="2400" dirty="0" smtClean="0"/>
              <a:t> papers side by side, he suspected that the same ‘control’ animals had been used in both without mention of the fact in either. Identical data points appeared in both articles, but…the actual number of animals cited in each case was different. This suggested at best a sloppy approach to the facts. Almost immediately after being asked about the statistical discrepancies, </a:t>
            </a:r>
            <a:r>
              <a:rPr lang="en-US" sz="2400" dirty="0" err="1" smtClean="0"/>
              <a:t>Slutsky</a:t>
            </a:r>
            <a:r>
              <a:rPr lang="en-US" sz="2400" dirty="0" smtClean="0"/>
              <a:t> resigned and left San Diego.” In this case, suspicious regularity (identical data points) combined with inconsistency (different numbers of animals) led a careful reader to suspect fraud. </a:t>
            </a:r>
            <a:endParaRPr lang="en-US" sz="2400" dirty="0"/>
          </a:p>
        </p:txBody>
      </p:sp>
    </p:spTree>
    <p:extLst>
      <p:ext uri="{BB962C8B-B14F-4D97-AF65-F5344CB8AC3E}">
        <p14:creationId xmlns:p14="http://schemas.microsoft.com/office/powerpoint/2010/main" val="24959953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6553200" cy="4524315"/>
          </a:xfrm>
          <a:prstGeom prst="rect">
            <a:avLst/>
          </a:prstGeom>
        </p:spPr>
        <p:txBody>
          <a:bodyPr wrap="square">
            <a:spAutoFit/>
          </a:bodyPr>
          <a:lstStyle/>
          <a:p>
            <a:pPr algn="ctr"/>
            <a:r>
              <a:rPr lang="en-US" sz="2400" u="sng" dirty="0" smtClean="0"/>
              <a:t>Is the arithmetic right? </a:t>
            </a:r>
          </a:p>
          <a:p>
            <a:pPr algn="ctr"/>
            <a:endParaRPr lang="en-US" sz="2400" u="sng" dirty="0"/>
          </a:p>
          <a:p>
            <a:r>
              <a:rPr lang="en-US" sz="2400" dirty="0" smtClean="0"/>
              <a:t>Conclusions that are wrong or incomprehensible are often the result of blunders. Rates and </a:t>
            </a:r>
            <a:r>
              <a:rPr lang="en-US" sz="2400" dirty="0" err="1" smtClean="0"/>
              <a:t>percents</a:t>
            </a:r>
            <a:r>
              <a:rPr lang="en-US" sz="2400" dirty="0" smtClean="0"/>
              <a:t> cause particular trouble. </a:t>
            </a:r>
            <a:endParaRPr lang="en-US" sz="2400" u="sng" dirty="0" smtClean="0"/>
          </a:p>
          <a:p>
            <a:endParaRPr lang="en-US" sz="2400" dirty="0"/>
          </a:p>
          <a:p>
            <a:r>
              <a:rPr lang="en-US" sz="2400" dirty="0" smtClean="0"/>
              <a:t>• "Of those aged more than 60 living alone, 34% are women and only 15% are men." </a:t>
            </a:r>
          </a:p>
          <a:p>
            <a:endParaRPr lang="en-US" sz="2400" dirty="0" smtClean="0"/>
          </a:p>
          <a:p>
            <a:r>
              <a:rPr lang="en-US" sz="2400" dirty="0" smtClean="0"/>
              <a:t>• "Does it matter that women are 550% (five and a half times) less likely than men to be appointed to a professional grade?" </a:t>
            </a:r>
          </a:p>
        </p:txBody>
      </p:sp>
    </p:spTree>
    <p:extLst>
      <p:ext uri="{BB962C8B-B14F-4D97-AF65-F5344CB8AC3E}">
        <p14:creationId xmlns:p14="http://schemas.microsoft.com/office/powerpoint/2010/main" val="152192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990600"/>
            <a:ext cx="7543800" cy="5262979"/>
          </a:xfrm>
          <a:prstGeom prst="rect">
            <a:avLst/>
          </a:prstGeom>
          <a:noFill/>
        </p:spPr>
        <p:txBody>
          <a:bodyPr wrap="square" rtlCol="0">
            <a:spAutoFit/>
          </a:bodyPr>
          <a:lstStyle/>
          <a:p>
            <a:pPr algn="ctr"/>
            <a:r>
              <a:rPr lang="en-US" sz="2800" u="sng" dirty="0" smtClean="0"/>
              <a:t>Example 1.28-Summer is burglary time</a:t>
            </a:r>
          </a:p>
          <a:p>
            <a:r>
              <a:rPr lang="en-US" sz="2800" dirty="0" smtClean="0"/>
              <a:t>An advertisement for a home security system says “When you go on vacation, burglars go to work.  According to FBI statistics, over 26% of home burglaries take place between Memorial Day and Labor Day.” </a:t>
            </a:r>
          </a:p>
          <a:p>
            <a:endParaRPr lang="en-US" sz="2800" dirty="0"/>
          </a:p>
          <a:p>
            <a:r>
              <a:rPr lang="en-US" sz="2800" dirty="0" smtClean="0"/>
              <a:t>Is this evidence that burglars are more active in the summertime? </a:t>
            </a:r>
          </a:p>
          <a:p>
            <a:endParaRPr lang="en-US" sz="2800" dirty="0"/>
          </a:p>
          <a:p>
            <a:r>
              <a:rPr lang="en-US" sz="2800" dirty="0" smtClean="0"/>
              <a:t>Hint: there are 14 weeks between Memorial Day and Labor Day.</a:t>
            </a:r>
            <a:endParaRPr lang="en-US" sz="2800" dirty="0"/>
          </a:p>
        </p:txBody>
      </p:sp>
    </p:spTree>
    <p:extLst>
      <p:ext uri="{BB962C8B-B14F-4D97-AF65-F5344CB8AC3E}">
        <p14:creationId xmlns:p14="http://schemas.microsoft.com/office/powerpoint/2010/main" val="1268760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0812" y="685800"/>
            <a:ext cx="2502223" cy="523220"/>
          </a:xfrm>
          <a:prstGeom prst="rect">
            <a:avLst/>
          </a:prstGeom>
        </p:spPr>
        <p:txBody>
          <a:bodyPr wrap="none">
            <a:spAutoFit/>
          </a:bodyPr>
          <a:lstStyle/>
          <a:p>
            <a:pPr algn="ctr"/>
            <a:r>
              <a:rPr lang="en-US" sz="2800" u="sng" dirty="0" smtClean="0"/>
              <a:t>Percent Change</a:t>
            </a:r>
            <a:endParaRPr lang="en-US" sz="2800" u="sng" dirty="0"/>
          </a:p>
        </p:txBody>
      </p:sp>
      <mc:AlternateContent xmlns:mc="http://schemas.openxmlformats.org/markup-compatibility/2006">
        <mc:Choice xmlns:a14="http://schemas.microsoft.com/office/drawing/2010/main" Requires="a14">
          <p:sp>
            <p:nvSpPr>
              <p:cNvPr id="3" name="TextBox 2"/>
              <p:cNvSpPr txBox="1"/>
              <p:nvPr/>
            </p:nvSpPr>
            <p:spPr>
              <a:xfrm>
                <a:off x="1447800" y="1524000"/>
                <a:ext cx="6172200" cy="670055"/>
              </a:xfrm>
              <a:prstGeom prst="rect">
                <a:avLst/>
              </a:prstGeom>
              <a:noFill/>
            </p:spPr>
            <p:txBody>
              <a:bodyPr wrap="square" rtlCol="0">
                <a:spAutoFit/>
              </a:bodyPr>
              <a:lstStyle/>
              <a:p>
                <a:r>
                  <a:rPr lang="en-US" sz="2400" dirty="0" smtClean="0"/>
                  <a:t>Percent change = </a:t>
                </a:r>
                <a14:m>
                  <m:oMath xmlns:m="http://schemas.openxmlformats.org/officeDocument/2006/math">
                    <m:f>
                      <m:fPr>
                        <m:ctrlPr>
                          <a:rPr lang="en-US" sz="2400" i="1" smtClean="0">
                            <a:latin typeface="Cambria Math"/>
                          </a:rPr>
                        </m:ctrlPr>
                      </m:fPr>
                      <m:num>
                        <m:r>
                          <a:rPr lang="en-US" sz="2400" b="0" i="1" smtClean="0">
                            <a:latin typeface="Cambria Math"/>
                          </a:rPr>
                          <m:t>𝑎𝑚𝑜𝑢𝑛𝑡</m:t>
                        </m:r>
                        <m:r>
                          <a:rPr lang="en-US" sz="2400" b="0" i="1" smtClean="0">
                            <a:latin typeface="Cambria Math"/>
                          </a:rPr>
                          <m:t> </m:t>
                        </m:r>
                        <m:r>
                          <a:rPr lang="en-US" sz="2400" b="0" i="1" smtClean="0">
                            <a:latin typeface="Cambria Math"/>
                          </a:rPr>
                          <m:t>𝑜𝑓</m:t>
                        </m:r>
                        <m:r>
                          <a:rPr lang="en-US" sz="2400" b="0" i="1" smtClean="0">
                            <a:latin typeface="Cambria Math"/>
                          </a:rPr>
                          <m:t> </m:t>
                        </m:r>
                        <m:r>
                          <a:rPr lang="en-US" sz="2400" b="0" i="1" smtClean="0">
                            <a:latin typeface="Cambria Math"/>
                          </a:rPr>
                          <m:t>𝑐h𝑎𝑛𝑔𝑒</m:t>
                        </m:r>
                      </m:num>
                      <m:den>
                        <m:r>
                          <a:rPr lang="en-US" sz="2400" b="0" i="1" smtClean="0">
                            <a:latin typeface="Cambria Math"/>
                          </a:rPr>
                          <m:t>𝑠𝑡𝑎𝑟𝑡𝑖𝑛𝑔</m:t>
                        </m:r>
                        <m:r>
                          <a:rPr lang="en-US" sz="2400" b="0" i="1" smtClean="0">
                            <a:latin typeface="Cambria Math"/>
                          </a:rPr>
                          <m:t> </m:t>
                        </m:r>
                        <m:r>
                          <a:rPr lang="en-US" sz="2400" b="0" i="1" smtClean="0">
                            <a:latin typeface="Cambria Math"/>
                          </a:rPr>
                          <m:t>𝑣𝑎𝑙𝑢𝑒</m:t>
                        </m:r>
                      </m:den>
                    </m:f>
                  </m:oMath>
                </a14:m>
                <a:r>
                  <a:rPr lang="en-US" sz="2400" dirty="0" smtClean="0"/>
                  <a:t> </a:t>
                </a:r>
                <a14:m>
                  <m:oMath xmlns:m="http://schemas.openxmlformats.org/officeDocument/2006/math">
                    <m:r>
                      <a:rPr lang="en-US" sz="2400" i="1" dirty="0" smtClean="0">
                        <a:latin typeface="Cambria Math"/>
                        <a:ea typeface="Cambria Math"/>
                      </a:rPr>
                      <m:t>×</m:t>
                    </m:r>
                    <m:r>
                      <a:rPr lang="en-US" sz="2400" b="0" i="1" dirty="0" smtClean="0">
                        <a:latin typeface="Cambria Math"/>
                        <a:ea typeface="Cambria Math"/>
                      </a:rPr>
                      <m:t> </m:t>
                    </m:r>
                  </m:oMath>
                </a14:m>
                <a:r>
                  <a:rPr lang="en-US" sz="2400" dirty="0" smtClean="0"/>
                  <a:t>100</a:t>
                </a:r>
                <a:endParaRPr lang="en-US" sz="2400" dirty="0"/>
              </a:p>
            </p:txBody>
          </p:sp>
        </mc:Choice>
        <mc:Fallback>
          <p:sp>
            <p:nvSpPr>
              <p:cNvPr id="3" name="TextBox 2"/>
              <p:cNvSpPr txBox="1">
                <a:spLocks noRot="1" noChangeAspect="1" noMove="1" noResize="1" noEditPoints="1" noAdjustHandles="1" noChangeArrowheads="1" noChangeShapeType="1" noTextEdit="1"/>
              </p:cNvSpPr>
              <p:nvPr/>
            </p:nvSpPr>
            <p:spPr>
              <a:xfrm>
                <a:off x="1447800" y="1524000"/>
                <a:ext cx="6172200" cy="670055"/>
              </a:xfrm>
              <a:prstGeom prst="rect">
                <a:avLst/>
              </a:prstGeom>
              <a:blipFill rotWithShape="1">
                <a:blip r:embed="rId2"/>
                <a:stretch>
                  <a:fillRect l="-1581" b="-2727"/>
                </a:stretch>
              </a:blipFill>
            </p:spPr>
            <p:txBody>
              <a:bodyPr/>
              <a:lstStyle/>
              <a:p>
                <a:r>
                  <a:rPr lang="en-US">
                    <a:noFill/>
                  </a:rPr>
                  <a:t> </a:t>
                </a:r>
              </a:p>
            </p:txBody>
          </p:sp>
        </mc:Fallback>
      </mc:AlternateContent>
    </p:spTree>
    <p:extLst>
      <p:ext uri="{BB962C8B-B14F-4D97-AF65-F5344CB8AC3E}">
        <p14:creationId xmlns:p14="http://schemas.microsoft.com/office/powerpoint/2010/main" val="2369236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57200"/>
            <a:ext cx="8077200" cy="4401205"/>
          </a:xfrm>
          <a:prstGeom prst="rect">
            <a:avLst/>
          </a:prstGeom>
        </p:spPr>
        <p:txBody>
          <a:bodyPr wrap="square">
            <a:spAutoFit/>
          </a:bodyPr>
          <a:lstStyle/>
          <a:p>
            <a:pPr algn="ctr"/>
            <a:r>
              <a:rPr lang="en-US" sz="2800" dirty="0" smtClean="0"/>
              <a:t>Snapple's "Real Facts" </a:t>
            </a:r>
          </a:p>
          <a:p>
            <a:pPr marL="342900" indent="-342900">
              <a:buAutoNum type="arabicParenBoth"/>
            </a:pPr>
            <a:r>
              <a:rPr lang="en-US" sz="2800" dirty="0" smtClean="0"/>
              <a:t>The average American walks 18,000 steps a day.</a:t>
            </a:r>
          </a:p>
          <a:p>
            <a:endParaRPr lang="en-US" sz="2800" dirty="0" smtClean="0"/>
          </a:p>
          <a:p>
            <a:r>
              <a:rPr lang="en-US" sz="2800" dirty="0" smtClean="0"/>
              <a:t>(2)August has the highest percent of births. </a:t>
            </a:r>
          </a:p>
          <a:p>
            <a:endParaRPr lang="en-US" sz="2800" dirty="0" smtClean="0"/>
          </a:p>
          <a:p>
            <a:r>
              <a:rPr lang="en-US" sz="2800" dirty="0" smtClean="0"/>
              <a:t>(3)The average person spends about 2 years on the phone in a lifetime.</a:t>
            </a:r>
          </a:p>
          <a:p>
            <a:endParaRPr lang="en-US" sz="2800" dirty="0" smtClean="0"/>
          </a:p>
          <a:p>
            <a:r>
              <a:rPr lang="en-US" sz="2800" dirty="0" smtClean="0"/>
              <a:t>(4)Termites eat through wood 2 times faster when listening to rock music.</a:t>
            </a:r>
            <a:endParaRPr lang="en-US" sz="2800" dirty="0"/>
          </a:p>
        </p:txBody>
      </p:sp>
    </p:spTree>
    <p:extLst>
      <p:ext uri="{BB962C8B-B14F-4D97-AF65-F5344CB8AC3E}">
        <p14:creationId xmlns:p14="http://schemas.microsoft.com/office/powerpoint/2010/main" val="703509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685800" y="552884"/>
                <a:ext cx="7924800" cy="5043304"/>
              </a:xfrm>
              <a:prstGeom prst="rect">
                <a:avLst/>
              </a:prstGeom>
              <a:noFill/>
            </p:spPr>
            <p:txBody>
              <a:bodyPr wrap="square" rtlCol="0">
                <a:spAutoFit/>
              </a:bodyPr>
              <a:lstStyle/>
              <a:p>
                <a:pPr algn="ctr"/>
                <a:r>
                  <a:rPr lang="en-US" sz="2400" u="sng" dirty="0" smtClean="0"/>
                  <a:t>Example 1.30 Stocks go up, stocks go down</a:t>
                </a:r>
              </a:p>
              <a:p>
                <a:endParaRPr lang="en-US" sz="2400" u="sng" dirty="0" smtClean="0"/>
              </a:p>
              <a:p>
                <a:r>
                  <a:rPr lang="en-US" sz="2400" dirty="0" smtClean="0"/>
                  <a:t>a. ) In 1999, the NASDAQ composite index of stock prices rose from 2192.69 to 4069.31.  What percent increase was this?</a:t>
                </a:r>
              </a:p>
              <a:p>
                <a:endParaRPr lang="en-US" sz="2400" dirty="0"/>
              </a:p>
              <a:p>
                <a:r>
                  <a:rPr lang="en-US" sz="2400" dirty="0" smtClean="0"/>
                  <a:t>Percent change = </a:t>
                </a:r>
                <a14:m>
                  <m:oMath xmlns:m="http://schemas.openxmlformats.org/officeDocument/2006/math">
                    <m:f>
                      <m:fPr>
                        <m:ctrlPr>
                          <a:rPr lang="en-US" sz="2400" i="1" smtClean="0">
                            <a:latin typeface="Cambria Math"/>
                          </a:rPr>
                        </m:ctrlPr>
                      </m:fPr>
                      <m:num>
                        <m:r>
                          <a:rPr lang="en-US" sz="2400" b="0" i="1" smtClean="0">
                            <a:latin typeface="Cambria Math"/>
                          </a:rPr>
                          <m:t>𝑎𝑚𝑜𝑢𝑛𝑡</m:t>
                        </m:r>
                        <m:r>
                          <a:rPr lang="en-US" sz="2400" b="0" i="1" smtClean="0">
                            <a:latin typeface="Cambria Math"/>
                          </a:rPr>
                          <m:t> </m:t>
                        </m:r>
                        <m:r>
                          <a:rPr lang="en-US" sz="2400" b="0" i="1" smtClean="0">
                            <a:latin typeface="Cambria Math"/>
                          </a:rPr>
                          <m:t>𝑜𝑓</m:t>
                        </m:r>
                        <m:r>
                          <a:rPr lang="en-US" sz="2400" b="0" i="1" smtClean="0">
                            <a:latin typeface="Cambria Math"/>
                          </a:rPr>
                          <m:t> </m:t>
                        </m:r>
                        <m:r>
                          <a:rPr lang="en-US" sz="2400" b="0" i="1" smtClean="0">
                            <a:latin typeface="Cambria Math"/>
                          </a:rPr>
                          <m:t>𝑐h𝑎𝑛𝑔𝑒</m:t>
                        </m:r>
                      </m:num>
                      <m:den>
                        <m:r>
                          <a:rPr lang="en-US" sz="2400" b="0" i="1" smtClean="0">
                            <a:latin typeface="Cambria Math"/>
                          </a:rPr>
                          <m:t>𝑠𝑡𝑎𝑟𝑡𝑖𝑛𝑔</m:t>
                        </m:r>
                        <m:r>
                          <a:rPr lang="en-US" sz="2400" b="0" i="1" smtClean="0">
                            <a:latin typeface="Cambria Math"/>
                          </a:rPr>
                          <m:t> </m:t>
                        </m:r>
                        <m:r>
                          <a:rPr lang="en-US" sz="2400" b="0" i="1" smtClean="0">
                            <a:latin typeface="Cambria Math"/>
                          </a:rPr>
                          <m:t>𝑣𝑎𝑙𝑢𝑒</m:t>
                        </m:r>
                      </m:den>
                    </m:f>
                  </m:oMath>
                </a14:m>
                <a:r>
                  <a:rPr lang="en-US" sz="2400" dirty="0" smtClean="0"/>
                  <a:t> </a:t>
                </a:r>
                <a14:m>
                  <m:oMath xmlns:m="http://schemas.openxmlformats.org/officeDocument/2006/math">
                    <m:r>
                      <a:rPr lang="en-US" sz="2400" i="1" dirty="0" smtClean="0">
                        <a:latin typeface="Cambria Math"/>
                        <a:ea typeface="Cambria Math"/>
                      </a:rPr>
                      <m:t>×</m:t>
                    </m:r>
                  </m:oMath>
                </a14:m>
                <a:r>
                  <a:rPr lang="en-US" sz="2400" dirty="0" smtClean="0"/>
                  <a:t> 100</a:t>
                </a:r>
                <a:endParaRPr lang="en-US" sz="2400" dirty="0"/>
              </a:p>
              <a:p>
                <a:endParaRPr lang="en-US" sz="2400" u="sng" dirty="0" smtClean="0"/>
              </a:p>
              <a:p>
                <a:r>
                  <a:rPr lang="en-US" sz="2400" dirty="0" smtClean="0"/>
                  <a:t>		= </a:t>
                </a:r>
                <a14:m>
                  <m:oMath xmlns:m="http://schemas.openxmlformats.org/officeDocument/2006/math">
                    <m:f>
                      <m:fPr>
                        <m:ctrlPr>
                          <a:rPr lang="en-US" sz="2400" i="1" smtClean="0">
                            <a:latin typeface="Cambria Math"/>
                          </a:rPr>
                        </m:ctrlPr>
                      </m:fPr>
                      <m:num>
                        <m:r>
                          <a:rPr lang="en-US" sz="2400" b="0" i="1" smtClean="0">
                            <a:latin typeface="Cambria Math"/>
                          </a:rPr>
                          <m:t>4069.31 −2192.69</m:t>
                        </m:r>
                      </m:num>
                      <m:den>
                        <m:r>
                          <a:rPr lang="en-US" sz="2400" b="0" i="1" smtClean="0">
                            <a:latin typeface="Cambria Math"/>
                          </a:rPr>
                          <m:t>2192.69</m:t>
                        </m:r>
                      </m:den>
                    </m:f>
                  </m:oMath>
                </a14:m>
                <a:r>
                  <a:rPr lang="en-US" sz="2400" dirty="0" smtClean="0"/>
                  <a:t> </a:t>
                </a:r>
                <a14:m>
                  <m:oMath xmlns:m="http://schemas.openxmlformats.org/officeDocument/2006/math">
                    <m:r>
                      <a:rPr lang="en-US" sz="2400" i="1" dirty="0" smtClean="0">
                        <a:latin typeface="Cambria Math"/>
                        <a:ea typeface="Cambria Math"/>
                      </a:rPr>
                      <m:t>×</m:t>
                    </m:r>
                  </m:oMath>
                </a14:m>
                <a:r>
                  <a:rPr lang="en-US" sz="2400" dirty="0" smtClean="0"/>
                  <a:t> 100</a:t>
                </a:r>
              </a:p>
              <a:p>
                <a:endParaRPr lang="en-US" sz="2400" dirty="0"/>
              </a:p>
              <a:p>
                <a:r>
                  <a:rPr lang="en-US" sz="2400" dirty="0" smtClean="0"/>
                  <a:t>		= </a:t>
                </a:r>
                <a14:m>
                  <m:oMath xmlns:m="http://schemas.openxmlformats.org/officeDocument/2006/math">
                    <m:f>
                      <m:fPr>
                        <m:ctrlPr>
                          <a:rPr lang="en-US" sz="2400" i="1" smtClean="0">
                            <a:latin typeface="Cambria Math"/>
                          </a:rPr>
                        </m:ctrlPr>
                      </m:fPr>
                      <m:num>
                        <m:r>
                          <a:rPr lang="en-US" sz="2400" b="0" i="1" smtClean="0">
                            <a:latin typeface="Cambria Math"/>
                          </a:rPr>
                          <m:t>1876.62</m:t>
                        </m:r>
                      </m:num>
                      <m:den>
                        <m:r>
                          <a:rPr lang="en-US" sz="2400" b="0" i="1" smtClean="0">
                            <a:latin typeface="Cambria Math"/>
                          </a:rPr>
                          <m:t>2192.69</m:t>
                        </m:r>
                      </m:den>
                    </m:f>
                    <m:r>
                      <a:rPr lang="en-US" sz="2400" b="0" i="1" smtClean="0">
                        <a:latin typeface="Cambria Math"/>
                      </a:rPr>
                      <m:t> </m:t>
                    </m:r>
                    <m:r>
                      <a:rPr lang="en-US" sz="2400" b="0" i="1" smtClean="0">
                        <a:latin typeface="Cambria Math"/>
                        <a:ea typeface="Cambria Math"/>
                      </a:rPr>
                      <m:t>×</m:t>
                    </m:r>
                  </m:oMath>
                </a14:m>
                <a:r>
                  <a:rPr lang="en-US" sz="2400" dirty="0" smtClean="0"/>
                  <a:t> 100</a:t>
                </a:r>
              </a:p>
              <a:p>
                <a:endParaRPr lang="en-US" sz="2400" dirty="0"/>
              </a:p>
              <a:p>
                <a:r>
                  <a:rPr lang="en-US" sz="2400" dirty="0" smtClean="0"/>
                  <a:t>		= 85.6%</a:t>
                </a:r>
                <a:endParaRPr lang="en-US" sz="2400" dirty="0"/>
              </a:p>
            </p:txBody>
          </p:sp>
        </mc:Choice>
        <mc:Fallback>
          <p:sp>
            <p:nvSpPr>
              <p:cNvPr id="2" name="TextBox 1"/>
              <p:cNvSpPr txBox="1">
                <a:spLocks noRot="1" noChangeAspect="1" noMove="1" noResize="1" noEditPoints="1" noAdjustHandles="1" noChangeArrowheads="1" noChangeShapeType="1" noTextEdit="1"/>
              </p:cNvSpPr>
              <p:nvPr/>
            </p:nvSpPr>
            <p:spPr>
              <a:xfrm>
                <a:off x="685800" y="552884"/>
                <a:ext cx="7924800" cy="5043304"/>
              </a:xfrm>
              <a:prstGeom prst="rect">
                <a:avLst/>
              </a:prstGeom>
              <a:blipFill rotWithShape="1">
                <a:blip r:embed="rId2"/>
                <a:stretch>
                  <a:fillRect l="-1231" t="-967" r="-308" b="-1814"/>
                </a:stretch>
              </a:blipFill>
            </p:spPr>
            <p:txBody>
              <a:bodyPr/>
              <a:lstStyle/>
              <a:p>
                <a:r>
                  <a:rPr lang="en-US">
                    <a:noFill/>
                  </a:rPr>
                  <a:t> </a:t>
                </a:r>
              </a:p>
            </p:txBody>
          </p:sp>
        </mc:Fallback>
      </mc:AlternateContent>
    </p:spTree>
    <p:extLst>
      <p:ext uri="{BB962C8B-B14F-4D97-AF65-F5344CB8AC3E}">
        <p14:creationId xmlns:p14="http://schemas.microsoft.com/office/powerpoint/2010/main" val="478750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609600" y="805543"/>
                <a:ext cx="6629400" cy="2147383"/>
              </a:xfrm>
              <a:prstGeom prst="rect">
                <a:avLst/>
              </a:prstGeom>
              <a:noFill/>
            </p:spPr>
            <p:txBody>
              <a:bodyPr wrap="square" rtlCol="0">
                <a:spAutoFit/>
              </a:bodyPr>
              <a:lstStyle/>
              <a:p>
                <a:r>
                  <a:rPr lang="en-US" sz="2400" dirty="0" smtClean="0"/>
                  <a:t>b.) In the week ending April 14,2000, the NASDAQ index dropped from 4446.17 to 3321.29.  What percent decrease is this?</a:t>
                </a:r>
              </a:p>
              <a:p>
                <a:endParaRPr lang="en-US" sz="2400" dirty="0"/>
              </a:p>
              <a:p>
                <a14:m>
                  <m:oMath xmlns:m="http://schemas.openxmlformats.org/officeDocument/2006/math">
                    <m:f>
                      <m:fPr>
                        <m:ctrlPr>
                          <a:rPr lang="en-US" sz="2400" i="1" smtClean="0">
                            <a:latin typeface="Cambria Math"/>
                          </a:rPr>
                        </m:ctrlPr>
                      </m:fPr>
                      <m:num>
                        <m:r>
                          <a:rPr lang="en-US" sz="2400" b="0" i="1" smtClean="0">
                            <a:latin typeface="Cambria Math"/>
                          </a:rPr>
                          <m:t>𝑎𝑚𝑜𝑢𝑛𝑡</m:t>
                        </m:r>
                        <m:r>
                          <a:rPr lang="en-US" sz="2400" b="0" i="1" smtClean="0">
                            <a:latin typeface="Cambria Math"/>
                          </a:rPr>
                          <m:t> </m:t>
                        </m:r>
                        <m:r>
                          <a:rPr lang="en-US" sz="2400" b="0" i="1" smtClean="0">
                            <a:latin typeface="Cambria Math"/>
                          </a:rPr>
                          <m:t>𝑜𝑓</m:t>
                        </m:r>
                        <m:r>
                          <a:rPr lang="en-US" sz="2400" b="0" i="1" smtClean="0">
                            <a:latin typeface="Cambria Math"/>
                          </a:rPr>
                          <m:t> </m:t>
                        </m:r>
                        <m:r>
                          <a:rPr lang="en-US" sz="2400" b="0" i="1" smtClean="0">
                            <a:latin typeface="Cambria Math"/>
                          </a:rPr>
                          <m:t>𝑐h𝑎𝑛𝑔𝑒</m:t>
                        </m:r>
                      </m:num>
                      <m:den>
                        <m:r>
                          <a:rPr lang="en-US" sz="2400" b="0" i="1" smtClean="0">
                            <a:latin typeface="Cambria Math"/>
                          </a:rPr>
                          <m:t>𝑠𝑡𝑎𝑟𝑡𝑖𝑛𝑔</m:t>
                        </m:r>
                        <m:r>
                          <a:rPr lang="en-US" sz="2400" b="0" i="1" smtClean="0">
                            <a:latin typeface="Cambria Math"/>
                          </a:rPr>
                          <m:t> </m:t>
                        </m:r>
                        <m:r>
                          <a:rPr lang="en-US" sz="2400" b="0" i="1" smtClean="0">
                            <a:latin typeface="Cambria Math"/>
                          </a:rPr>
                          <m:t>𝑣𝑎𝑙𝑢𝑒</m:t>
                        </m:r>
                      </m:den>
                    </m:f>
                    <m:r>
                      <a:rPr lang="en-US" sz="2400" b="0" i="1" smtClean="0">
                        <a:latin typeface="Cambria Math"/>
                      </a:rPr>
                      <m:t> </m:t>
                    </m:r>
                    <m:r>
                      <a:rPr lang="en-US" sz="2400" b="0" i="1" smtClean="0">
                        <a:latin typeface="Cambria Math"/>
                        <a:ea typeface="Cambria Math"/>
                      </a:rPr>
                      <m:t>×</m:t>
                    </m:r>
                  </m:oMath>
                </a14:m>
                <a:r>
                  <a:rPr lang="en-US" sz="2400" dirty="0" smtClean="0"/>
                  <a:t> 100 = </a:t>
                </a:r>
                <a14:m>
                  <m:oMath xmlns:m="http://schemas.openxmlformats.org/officeDocument/2006/math">
                    <m:f>
                      <m:fPr>
                        <m:ctrlPr>
                          <a:rPr lang="en-US" sz="2400" i="1" smtClean="0">
                            <a:latin typeface="Cambria Math"/>
                          </a:rPr>
                        </m:ctrlPr>
                      </m:fPr>
                      <m:num>
                        <m:r>
                          <a:rPr lang="en-US" sz="2400" b="0" i="1" smtClean="0">
                            <a:latin typeface="Cambria Math"/>
                          </a:rPr>
                          <m:t>−1124.88</m:t>
                        </m:r>
                      </m:num>
                      <m:den>
                        <m:r>
                          <a:rPr lang="en-US" sz="2400" b="0" i="1" smtClean="0">
                            <a:latin typeface="Cambria Math"/>
                          </a:rPr>
                          <m:t>4446.17</m:t>
                        </m:r>
                      </m:den>
                    </m:f>
                  </m:oMath>
                </a14:m>
                <a:r>
                  <a:rPr lang="en-US" sz="2400" dirty="0" smtClean="0"/>
                  <a:t> </a:t>
                </a:r>
                <a14:m>
                  <m:oMath xmlns:m="http://schemas.openxmlformats.org/officeDocument/2006/math">
                    <m:r>
                      <a:rPr lang="en-US" sz="2400" i="1" dirty="0" smtClean="0">
                        <a:latin typeface="Cambria Math"/>
                        <a:ea typeface="Cambria Math"/>
                      </a:rPr>
                      <m:t>×</m:t>
                    </m:r>
                  </m:oMath>
                </a14:m>
                <a:r>
                  <a:rPr lang="en-US" sz="2400" dirty="0" smtClean="0"/>
                  <a:t> 100 = -25.3%</a:t>
                </a:r>
                <a:endParaRPr lang="en-US" sz="2400" dirty="0"/>
              </a:p>
            </p:txBody>
          </p:sp>
        </mc:Choice>
        <mc:Fallback>
          <p:sp>
            <p:nvSpPr>
              <p:cNvPr id="2" name="TextBox 1"/>
              <p:cNvSpPr txBox="1">
                <a:spLocks noRot="1" noChangeAspect="1" noMove="1" noResize="1" noEditPoints="1" noAdjustHandles="1" noChangeArrowheads="1" noChangeShapeType="1" noTextEdit="1"/>
              </p:cNvSpPr>
              <p:nvPr/>
            </p:nvSpPr>
            <p:spPr>
              <a:xfrm>
                <a:off x="609600" y="805543"/>
                <a:ext cx="6629400" cy="2147383"/>
              </a:xfrm>
              <a:prstGeom prst="rect">
                <a:avLst/>
              </a:prstGeom>
              <a:blipFill rotWithShape="1">
                <a:blip r:embed="rId2"/>
                <a:stretch>
                  <a:fillRect l="-1379" t="-2273" b="-284"/>
                </a:stretch>
              </a:blipFill>
            </p:spPr>
            <p:txBody>
              <a:bodyPr/>
              <a:lstStyle/>
              <a:p>
                <a:r>
                  <a:rPr lang="en-US">
                    <a:noFill/>
                  </a:rPr>
                  <a:t> </a:t>
                </a:r>
              </a:p>
            </p:txBody>
          </p:sp>
        </mc:Fallback>
      </mc:AlternateContent>
    </p:spTree>
    <p:extLst>
      <p:ext uri="{BB962C8B-B14F-4D97-AF65-F5344CB8AC3E}">
        <p14:creationId xmlns:p14="http://schemas.microsoft.com/office/powerpoint/2010/main" val="290660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457200"/>
            <a:ext cx="4648200" cy="523220"/>
          </a:xfrm>
          <a:prstGeom prst="rect">
            <a:avLst/>
          </a:prstGeom>
          <a:noFill/>
        </p:spPr>
        <p:txBody>
          <a:bodyPr wrap="square" rtlCol="0">
            <a:spAutoFit/>
          </a:bodyPr>
          <a:lstStyle/>
          <a:p>
            <a:pPr algn="ctr"/>
            <a:r>
              <a:rPr lang="en-US" sz="2800" u="sng" dirty="0" smtClean="0"/>
              <a:t>Is there a hidden agenda?</a:t>
            </a:r>
            <a:endParaRPr lang="en-US" sz="2800" u="sng" dirty="0"/>
          </a:p>
        </p:txBody>
      </p:sp>
      <p:sp>
        <p:nvSpPr>
          <p:cNvPr id="3" name="TextBox 2"/>
          <p:cNvSpPr txBox="1"/>
          <p:nvPr/>
        </p:nvSpPr>
        <p:spPr>
          <a:xfrm>
            <a:off x="733697" y="1445622"/>
            <a:ext cx="7848600" cy="2246769"/>
          </a:xfrm>
          <a:prstGeom prst="rect">
            <a:avLst/>
          </a:prstGeom>
          <a:noFill/>
        </p:spPr>
        <p:txBody>
          <a:bodyPr wrap="square" rtlCol="0">
            <a:spAutoFit/>
          </a:bodyPr>
          <a:lstStyle/>
          <a:p>
            <a:r>
              <a:rPr lang="en-US" sz="2800" dirty="0" smtClean="0"/>
              <a:t>Lots of people feel strongly about issues, so strongly that they would like the numbers to support their feelings. </a:t>
            </a:r>
          </a:p>
          <a:p>
            <a:r>
              <a:rPr lang="en-US" sz="2800" dirty="0" smtClean="0"/>
              <a:t>Often they choose carefully which numbers to report or squeeze the numbers into the shape they prefer. </a:t>
            </a:r>
            <a:endParaRPr lang="en-US" sz="2800" dirty="0"/>
          </a:p>
        </p:txBody>
      </p:sp>
    </p:spTree>
    <p:extLst>
      <p:ext uri="{BB962C8B-B14F-4D97-AF65-F5344CB8AC3E}">
        <p14:creationId xmlns:p14="http://schemas.microsoft.com/office/powerpoint/2010/main" val="30763362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85800"/>
            <a:ext cx="7086600" cy="5262979"/>
          </a:xfrm>
          <a:prstGeom prst="rect">
            <a:avLst/>
          </a:prstGeom>
        </p:spPr>
        <p:txBody>
          <a:bodyPr wrap="square">
            <a:spAutoFit/>
          </a:bodyPr>
          <a:lstStyle/>
          <a:p>
            <a:pPr algn="ctr"/>
            <a:r>
              <a:rPr lang="en-US" sz="2400" u="sng" dirty="0" smtClean="0"/>
              <a:t>Example 1.31 Heart disease in women </a:t>
            </a:r>
          </a:p>
          <a:p>
            <a:endParaRPr lang="en-US" sz="2400" dirty="0"/>
          </a:p>
          <a:p>
            <a:r>
              <a:rPr lang="en-US" sz="2400" dirty="0" smtClean="0"/>
              <a:t>A highway billboard says simply “Half of all heart disease victims are women.” </a:t>
            </a:r>
          </a:p>
          <a:p>
            <a:endParaRPr lang="en-US" sz="2400" dirty="0" smtClean="0"/>
          </a:p>
          <a:p>
            <a:r>
              <a:rPr lang="en-US" sz="2400" dirty="0" smtClean="0"/>
              <a:t>What might be the agenda behind this true statement?</a:t>
            </a:r>
          </a:p>
          <a:p>
            <a:endParaRPr lang="en-US" sz="2400" dirty="0"/>
          </a:p>
          <a:p>
            <a:r>
              <a:rPr lang="en-US" sz="2400" dirty="0" smtClean="0"/>
              <a:t>Perhaps the billboard sponsors just want to make women aware that they do face risks from heart disease. (Surveys show that many women underestimate the risk of heart disease)</a:t>
            </a:r>
          </a:p>
          <a:p>
            <a:endParaRPr lang="en-US" sz="2400" dirty="0"/>
          </a:p>
          <a:p>
            <a:r>
              <a:rPr lang="en-US" sz="2400" dirty="0" smtClean="0"/>
              <a:t>On the other hand, the sponsors may be trying to fight the overemphasis placed on </a:t>
            </a:r>
            <a:r>
              <a:rPr lang="en-US" sz="2400" u="sng" dirty="0" smtClean="0"/>
              <a:t>male</a:t>
            </a:r>
            <a:r>
              <a:rPr lang="en-US" sz="2400" dirty="0" smtClean="0"/>
              <a:t> heart disease</a:t>
            </a:r>
          </a:p>
        </p:txBody>
      </p:sp>
    </p:spTree>
    <p:extLst>
      <p:ext uri="{BB962C8B-B14F-4D97-AF65-F5344CB8AC3E}">
        <p14:creationId xmlns:p14="http://schemas.microsoft.com/office/powerpoint/2010/main" val="2480460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676400"/>
            <a:ext cx="7239000" cy="2246769"/>
          </a:xfrm>
          <a:prstGeom prst="rect">
            <a:avLst/>
          </a:prstGeom>
          <a:noFill/>
        </p:spPr>
        <p:txBody>
          <a:bodyPr wrap="square" rtlCol="0">
            <a:spAutoFit/>
          </a:bodyPr>
          <a:lstStyle/>
          <a:p>
            <a:r>
              <a:rPr lang="en-US" sz="2800" dirty="0" smtClean="0"/>
              <a:t>Complete exercises 1.55-1.60 on pages 55-60</a:t>
            </a:r>
          </a:p>
          <a:p>
            <a:endParaRPr lang="en-US" sz="2800" dirty="0" smtClean="0"/>
          </a:p>
          <a:p>
            <a:r>
              <a:rPr lang="en-US" sz="2800" dirty="0" smtClean="0"/>
              <a:t>Complete section 1.3 review on pages 57-58</a:t>
            </a:r>
          </a:p>
          <a:p>
            <a:r>
              <a:rPr lang="en-US" sz="2800" dirty="0"/>
              <a:t>	</a:t>
            </a:r>
            <a:r>
              <a:rPr lang="en-US" sz="2800" dirty="0" smtClean="0"/>
              <a:t>		1.61-1.68</a:t>
            </a:r>
            <a:endParaRPr lang="en-US" sz="2800" dirty="0"/>
          </a:p>
          <a:p>
            <a:endParaRPr lang="en-US" sz="2800" dirty="0"/>
          </a:p>
        </p:txBody>
      </p:sp>
    </p:spTree>
    <p:extLst>
      <p:ext uri="{BB962C8B-B14F-4D97-AF65-F5344CB8AC3E}">
        <p14:creationId xmlns:p14="http://schemas.microsoft.com/office/powerpoint/2010/main" val="24897122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219200"/>
            <a:ext cx="6629400" cy="2677656"/>
          </a:xfrm>
          <a:prstGeom prst="rect">
            <a:avLst/>
          </a:prstGeom>
        </p:spPr>
        <p:txBody>
          <a:bodyPr wrap="square">
            <a:spAutoFit/>
          </a:bodyPr>
          <a:lstStyle/>
          <a:p>
            <a:pPr algn="ctr"/>
            <a:r>
              <a:rPr lang="en-US" sz="2800" b="1" u="sng" dirty="0" smtClean="0"/>
              <a:t>What didn't they tell us? </a:t>
            </a:r>
          </a:p>
          <a:p>
            <a:endParaRPr lang="en-US" sz="2800" dirty="0"/>
          </a:p>
          <a:p>
            <a:r>
              <a:rPr lang="en-US" sz="2800" dirty="0" smtClean="0"/>
              <a:t>The most common way to mislead with data is to cite correct numbers that don’t mean what they appear to say because we aren't told the full story.</a:t>
            </a:r>
            <a:endParaRPr lang="en-US" sz="2800" dirty="0"/>
          </a:p>
        </p:txBody>
      </p:sp>
    </p:spTree>
    <p:extLst>
      <p:ext uri="{BB962C8B-B14F-4D97-AF65-F5344CB8AC3E}">
        <p14:creationId xmlns:p14="http://schemas.microsoft.com/office/powerpoint/2010/main" val="3588993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153400" cy="4832092"/>
          </a:xfrm>
          <a:prstGeom prst="rect">
            <a:avLst/>
          </a:prstGeom>
        </p:spPr>
        <p:txBody>
          <a:bodyPr wrap="square">
            <a:spAutoFit/>
          </a:bodyPr>
          <a:lstStyle/>
          <a:p>
            <a:pPr algn="ctr"/>
            <a:r>
              <a:rPr lang="en-US" sz="2800" b="1" u="sng" dirty="0" smtClean="0"/>
              <a:t>What didn't they tell us?</a:t>
            </a:r>
          </a:p>
          <a:p>
            <a:endParaRPr lang="en-US" sz="2800" dirty="0" smtClean="0"/>
          </a:p>
          <a:p>
            <a:r>
              <a:rPr lang="en-US" sz="2800" dirty="0" smtClean="0"/>
              <a:t> A.R.M. Allergy Relief Medicine switched to "new formula maximum strength." But the old formula had 37.5 mg of active ingredient and Maximum strength had only 25 mg. Consumer Reports queried the manufacturer. It seems that the Food and Drug Administration proposed to limit dosage to 25 mg. So the company lowered the strength of a tablet and called it "maximum strength" because the lower dose is the federal maximum. </a:t>
            </a:r>
            <a:endParaRPr lang="en-US" sz="2800" dirty="0"/>
          </a:p>
        </p:txBody>
      </p:sp>
    </p:spTree>
    <p:extLst>
      <p:ext uri="{BB962C8B-B14F-4D97-AF65-F5344CB8AC3E}">
        <p14:creationId xmlns:p14="http://schemas.microsoft.com/office/powerpoint/2010/main" val="921053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09600"/>
            <a:ext cx="8686800" cy="5262979"/>
          </a:xfrm>
          <a:prstGeom prst="rect">
            <a:avLst/>
          </a:prstGeom>
        </p:spPr>
        <p:txBody>
          <a:bodyPr wrap="square">
            <a:spAutoFit/>
          </a:bodyPr>
          <a:lstStyle/>
          <a:p>
            <a:pPr algn="ctr"/>
            <a:r>
              <a:rPr lang="en-US" sz="2800" u="sng" dirty="0" smtClean="0"/>
              <a:t>Example 1.21: Yet More Snow </a:t>
            </a:r>
          </a:p>
          <a:p>
            <a:r>
              <a:rPr lang="en-US" sz="2800" dirty="0" smtClean="0"/>
              <a:t>News reports of snowstorms say things like “A winter storm spread snow across the area, causing 28 minor traffic accidents.” Eric Meyer, a reporter in Milwaukee, Wisconsin, says he often called the sheriff to gather such numbers. One day he decided to ask how many minor accidents are typical in good weather: about 48, said the sheriff. </a:t>
            </a:r>
          </a:p>
          <a:p>
            <a:r>
              <a:rPr lang="en-US" sz="2800" dirty="0" smtClean="0"/>
              <a:t>Perhaps, says Meyer, the news should say “Today’s winter storm prevented 20 minor traffic accidents. </a:t>
            </a:r>
          </a:p>
          <a:p>
            <a:r>
              <a:rPr lang="en-US" sz="2800" b="1" u="sng" dirty="0" smtClean="0"/>
              <a:t>The point: numbers have a context. If you don’t know the context, the number doesn’t tell you much. </a:t>
            </a:r>
            <a:endParaRPr lang="en-US" sz="2800" b="1" u="sng" dirty="0"/>
          </a:p>
        </p:txBody>
      </p:sp>
    </p:spTree>
    <p:extLst>
      <p:ext uri="{BB962C8B-B14F-4D97-AF65-F5344CB8AC3E}">
        <p14:creationId xmlns:p14="http://schemas.microsoft.com/office/powerpoint/2010/main" val="2563733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533400"/>
            <a:ext cx="7696200" cy="5262979"/>
          </a:xfrm>
          <a:prstGeom prst="rect">
            <a:avLst/>
          </a:prstGeom>
          <a:noFill/>
        </p:spPr>
        <p:txBody>
          <a:bodyPr wrap="square" rtlCol="0">
            <a:spAutoFit/>
          </a:bodyPr>
          <a:lstStyle/>
          <a:p>
            <a:pPr algn="ctr"/>
            <a:r>
              <a:rPr lang="en-US" sz="2800" u="sng" dirty="0" smtClean="0"/>
              <a:t>Example 1.22-We attract really good students</a:t>
            </a:r>
          </a:p>
          <a:p>
            <a:endParaRPr lang="en-US" sz="2800" dirty="0"/>
          </a:p>
          <a:p>
            <a:r>
              <a:rPr lang="en-US" sz="2800" dirty="0" smtClean="0"/>
              <a:t>Colleges know that many prospective students look at popular guidebooks to decide where to apply for admission.  The guidebooks print information supplied by the colleges themselves.  Surely, no college would simply lie about, say, the average SAT score of its entering students.  But we do want our schools to look good. </a:t>
            </a:r>
          </a:p>
          <a:p>
            <a:endParaRPr lang="en-US" sz="2800" dirty="0" smtClean="0"/>
          </a:p>
          <a:p>
            <a:r>
              <a:rPr lang="en-US" sz="2800" dirty="0" smtClean="0"/>
              <a:t>How about leaving out the scores of our international and remedial students?</a:t>
            </a:r>
            <a:endParaRPr lang="en-US" sz="2800" dirty="0"/>
          </a:p>
        </p:txBody>
      </p:sp>
    </p:spTree>
    <p:extLst>
      <p:ext uri="{BB962C8B-B14F-4D97-AF65-F5344CB8AC3E}">
        <p14:creationId xmlns:p14="http://schemas.microsoft.com/office/powerpoint/2010/main" val="2958975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990600"/>
            <a:ext cx="6553200" cy="1815882"/>
          </a:xfrm>
          <a:prstGeom prst="rect">
            <a:avLst/>
          </a:prstGeom>
          <a:noFill/>
        </p:spPr>
        <p:txBody>
          <a:bodyPr wrap="square" rtlCol="0">
            <a:spAutoFit/>
          </a:bodyPr>
          <a:lstStyle/>
          <a:p>
            <a:r>
              <a:rPr lang="en-US" sz="2800" dirty="0" smtClean="0"/>
              <a:t>Northeastern University did this, making the average SAT score of its freshman class 50 points higher than if all students were included.  </a:t>
            </a:r>
            <a:endParaRPr lang="en-US" sz="2800" dirty="0"/>
          </a:p>
        </p:txBody>
      </p:sp>
      <p:sp>
        <p:nvSpPr>
          <p:cNvPr id="3" name="TextBox 2"/>
          <p:cNvSpPr txBox="1"/>
          <p:nvPr/>
        </p:nvSpPr>
        <p:spPr>
          <a:xfrm>
            <a:off x="1295400" y="3200400"/>
            <a:ext cx="7162800" cy="2246769"/>
          </a:xfrm>
          <a:prstGeom prst="rect">
            <a:avLst/>
          </a:prstGeom>
          <a:noFill/>
        </p:spPr>
        <p:txBody>
          <a:bodyPr wrap="square" rtlCol="0">
            <a:spAutoFit/>
          </a:bodyPr>
          <a:lstStyle/>
          <a:p>
            <a:r>
              <a:rPr lang="en-US" sz="2800" dirty="0" smtClean="0"/>
              <a:t>If we admit economically disadvantaged students under a special program sponsored by the state, surely no one will complain if we leave their SAT scores out of our average?</a:t>
            </a:r>
          </a:p>
          <a:p>
            <a:r>
              <a:rPr lang="en-US" sz="2800" b="1" dirty="0" smtClean="0"/>
              <a:t>New York University did this!</a:t>
            </a:r>
            <a:endParaRPr lang="en-US" sz="2800" b="1" dirty="0"/>
          </a:p>
        </p:txBody>
      </p:sp>
    </p:spTree>
    <p:extLst>
      <p:ext uri="{BB962C8B-B14F-4D97-AF65-F5344CB8AC3E}">
        <p14:creationId xmlns:p14="http://schemas.microsoft.com/office/powerpoint/2010/main" val="527013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2069" y="228600"/>
            <a:ext cx="8534400" cy="5262979"/>
          </a:xfrm>
          <a:prstGeom prst="rect">
            <a:avLst/>
          </a:prstGeom>
        </p:spPr>
        <p:txBody>
          <a:bodyPr wrap="square">
            <a:spAutoFit/>
          </a:bodyPr>
          <a:lstStyle/>
          <a:p>
            <a:pPr algn="ctr"/>
            <a:r>
              <a:rPr lang="en-US" sz="2800" b="1" u="sng" dirty="0" smtClean="0"/>
              <a:t>Are the numbers consistent? </a:t>
            </a:r>
          </a:p>
          <a:p>
            <a:r>
              <a:rPr lang="en-US" sz="2800" dirty="0" smtClean="0"/>
              <a:t>We suspect something is wrong because numbers don’t agree with what we think/know they should.</a:t>
            </a:r>
            <a:endParaRPr lang="en-US" sz="2800" b="1" u="sng" dirty="0" smtClean="0"/>
          </a:p>
          <a:p>
            <a:endParaRPr lang="en-US" sz="2800" dirty="0"/>
          </a:p>
          <a:p>
            <a:r>
              <a:rPr lang="en-US" sz="2800" dirty="0" smtClean="0"/>
              <a:t>From an article headed "Most people surveyed like Chapel Hill parks." </a:t>
            </a:r>
          </a:p>
          <a:p>
            <a:r>
              <a:rPr lang="en-US" sz="2800" dirty="0" smtClean="0"/>
              <a:t>Three-fourths of Chapel Hill residents are satisfied with the town's parks and recreation programs...Of 258 persons who answered the survey, 96 percent were white. 38% of the 10 non-whites surveyed said that they were satisfied with recreation services; 73% indicated they used the parks.</a:t>
            </a:r>
            <a:endParaRPr lang="en-US" sz="2800" dirty="0"/>
          </a:p>
        </p:txBody>
      </p:sp>
    </p:spTree>
    <p:extLst>
      <p:ext uri="{BB962C8B-B14F-4D97-AF65-F5344CB8AC3E}">
        <p14:creationId xmlns:p14="http://schemas.microsoft.com/office/powerpoint/2010/main" val="259794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8458200" cy="4401205"/>
          </a:xfrm>
          <a:prstGeom prst="rect">
            <a:avLst/>
          </a:prstGeom>
          <a:noFill/>
        </p:spPr>
        <p:txBody>
          <a:bodyPr wrap="square" rtlCol="0">
            <a:spAutoFit/>
          </a:bodyPr>
          <a:lstStyle/>
          <a:p>
            <a:pPr algn="ctr"/>
            <a:r>
              <a:rPr lang="en-US" sz="2800" u="sng" dirty="0" smtClean="0"/>
              <a:t>Example 1.23- We won!</a:t>
            </a:r>
          </a:p>
          <a:p>
            <a:endParaRPr lang="en-US" sz="2800" u="sng" dirty="0"/>
          </a:p>
          <a:p>
            <a:r>
              <a:rPr lang="en-US" sz="2800" dirty="0" smtClean="0"/>
              <a:t>GM’s Cadillac brand was the best selling luxury car in the U.S. for 57 years in a row.  In 1998, Ford’s Lincoln brand seemed to be winning until the last moment.  Said the </a:t>
            </a:r>
            <a:r>
              <a:rPr lang="en-US" sz="2800" i="1" dirty="0" smtClean="0"/>
              <a:t>New York Times,</a:t>
            </a:r>
            <a:r>
              <a:rPr lang="en-US" sz="2800" dirty="0" smtClean="0"/>
              <a:t> “After reporting almost unbelievable sales results in December, Cadillac eked out a come-from-behind victory by just 222 cars.”  </a:t>
            </a:r>
          </a:p>
          <a:p>
            <a:r>
              <a:rPr lang="en-US" sz="2800" dirty="0" smtClean="0"/>
              <a:t>The final count was 187,343 for Cadillac and 187,121 for Lincoln.</a:t>
            </a:r>
            <a:endParaRPr lang="en-US" sz="2800" dirty="0"/>
          </a:p>
        </p:txBody>
      </p:sp>
    </p:spTree>
    <p:extLst>
      <p:ext uri="{BB962C8B-B14F-4D97-AF65-F5344CB8AC3E}">
        <p14:creationId xmlns:p14="http://schemas.microsoft.com/office/powerpoint/2010/main" val="2095194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TotalTime>
  <Words>1490</Words>
  <Application>Microsoft Office PowerPoint</Application>
  <PresentationFormat>On-screen Show (4:3)</PresentationFormat>
  <Paragraphs>109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Section 1.3 Do the Numbers Make Sense?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WW-PS-SCCM-01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1.3 Do the Numbers Make Sense?</dc:title>
  <dc:creator>Christine Wittenberg</dc:creator>
  <cp:lastModifiedBy>Christine Wittenberg</cp:lastModifiedBy>
  <cp:revision>14</cp:revision>
  <dcterms:created xsi:type="dcterms:W3CDTF">2015-09-24T11:47:32Z</dcterms:created>
  <dcterms:modified xsi:type="dcterms:W3CDTF">2015-09-24T18:16:28Z</dcterms:modified>
</cp:coreProperties>
</file>